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2"/>
    <p:sldId id="1143" r:id="rId3"/>
    <p:sldId id="1139" r:id="rId4"/>
    <p:sldId id="1158" r:id="rId5"/>
    <p:sldId id="1140" r:id="rId6"/>
    <p:sldId id="1141" r:id="rId7"/>
    <p:sldId id="1155" r:id="rId8"/>
    <p:sldId id="1156" r:id="rId9"/>
    <p:sldId id="1142" r:id="rId10"/>
    <p:sldId id="1145" r:id="rId11"/>
    <p:sldId id="1152" r:id="rId12"/>
    <p:sldId id="1159" r:id="rId13"/>
    <p:sldId id="1147" r:id="rId14"/>
    <p:sldId id="1160" r:id="rId15"/>
    <p:sldId id="1161" r:id="rId16"/>
    <p:sldId id="1149" r:id="rId17"/>
    <p:sldId id="1162" r:id="rId18"/>
    <p:sldId id="1150" r:id="rId19"/>
    <p:sldId id="1151" r:id="rId20"/>
    <p:sldId id="1157"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第八单元  </a:t>
            </a:r>
            <a:r>
              <a:rPr lang="en-US" altLang="zh-CN"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20</a:t>
            </a:r>
            <a:r>
              <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世纪下半叶世界的新变化</a:t>
            </a:r>
          </a:p>
        </p:txBody>
      </p:sp>
      <p:sp>
        <p:nvSpPr>
          <p:cNvPr id="7" name="文本框 6"/>
          <p:cNvSpPr txBox="1"/>
          <p:nvPr/>
        </p:nvSpPr>
        <p:spPr>
          <a:xfrm>
            <a:off x="334327" y="3115491"/>
            <a:ext cx="11523345" cy="90653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000" b="0" dirty="0">
                <a:solidFill>
                  <a:srgbClr val="000000"/>
                </a:solidFill>
                <a:latin typeface="+mj-lt"/>
                <a:ea typeface="微软雅黑" panose="020B0503020204020204" pitchFamily="34" charset="-122"/>
                <a:cs typeface="微软雅黑" panose="020B0503020204020204" pitchFamily="34" charset="-122"/>
              </a:rPr>
              <a:t>21</a:t>
            </a:r>
            <a:r>
              <a:rPr lang="zh-CN" altLang="en-US" sz="4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世界</a:t>
            </a: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殖民体系的瓦解与新兴国家的发展</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181594"/>
          </a:xfrm>
        </p:spPr>
        <p:txBody>
          <a:bodyPr/>
          <a:lstStyle/>
          <a:p>
            <a:pPr>
              <a:spcAft>
                <a:spcPts val="0"/>
              </a:spcAft>
              <a:tabLst>
                <a:tab pos="630555" algn="l"/>
              </a:tabLst>
            </a:pPr>
            <a:r>
              <a:rPr lang="en-US" altLang="zh-CN" sz="225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5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第二次世界大战</a:t>
            </a:r>
            <a:r>
              <a:rPr lang="zh-CN" altLang="zh-CN" sz="225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后</a:t>
            </a:r>
            <a:r>
              <a:rPr lang="zh-CN" altLang="zh-CN" sz="2250"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5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亚非拉民族独立运动发展的原因</a:t>
            </a:r>
            <a:endParaRPr lang="zh-CN" altLang="zh-CN" sz="22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5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第二次世界大战极大地削弱了国际帝国主义的力量，迫使宗主国调整殖民政策。</a:t>
            </a:r>
            <a:endParaRPr lang="zh-CN" altLang="zh-CN" sz="22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5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第二次世界大战促进了亚非拉人民的觉醒，民族意识增强，培养了民族革命力量。</a:t>
            </a:r>
            <a:endParaRPr lang="zh-CN" altLang="zh-CN" sz="22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5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第二次世界大战对殖民地经济和社会结构的变化产生了巨大的影响，促进了殖民地国家民族经济的发展和民族主义政党的出现，为民族民主运动准备了重要的物质和组织条件</a:t>
            </a:r>
            <a:r>
              <a:rPr lang="zh-CN" altLang="zh-CN" sz="22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5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新老殖民主义者的矛盾与斗争为殖民地民族解放运动的发展提供了有利条件。</a:t>
            </a:r>
            <a:endParaRPr lang="zh-CN" altLang="zh-CN" sz="22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25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以苏联为首的社会主义力量发展壮大，鼓舞并有力地支持了殖民地人民的民族解放斗争。</a:t>
            </a:r>
            <a:endParaRPr lang="zh-CN" altLang="zh-CN" sz="22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25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联合国的非殖民地化活动也是推动民族独立运动发展的重要因素</a:t>
            </a:r>
            <a:r>
              <a:rPr lang="zh-CN" altLang="zh-CN" sz="22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1946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月，法国制宪议会通过新宪法，将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法兰西帝国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易名为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法兰西联邦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，宣称法国与殖民地在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权利、义务平等的基础上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建立联邦，把殖民地分成海外省与海外领地、联系领地（多哥、喀麦隆）、联系成员国（印支三国、摩洛哥、突尼斯）和归并地四类。这一做法（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在根本上改变了殖民帝国的性质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受到了印巴分治事件的直接影响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放弃了宗主国对领地的支配地位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反映了法国维持殖民统治的企图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5387640"/>
            <a:ext cx="807720" cy="287655"/>
          </a:xfrm>
          <a:prstGeom prst="rect">
            <a:avLst/>
          </a:prstGeom>
        </p:spPr>
      </p:pic>
      <p:sp>
        <p:nvSpPr>
          <p:cNvPr id="6" name="矩形 5"/>
          <p:cNvSpPr/>
          <p:nvPr/>
        </p:nvSpPr>
        <p:spPr>
          <a:xfrm>
            <a:off x="1404030" y="5271591"/>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32788"/>
            <a:ext cx="11485848" cy="1684244"/>
          </a:xfrm>
        </p:spPr>
        <p:txBody>
          <a:bodyPr/>
          <a:lstStyle/>
          <a:p>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法兰西帝国</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易名为</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法兰西联邦</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，宣称法国与殖民地在</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权利、义务平等的基础上</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建立联邦</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可知，这反映了法国维持殖民统治的企图，</a:t>
            </a:r>
            <a:r>
              <a:rPr lang="en-US" altLang="zh-CN" b="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正确，排除</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；印巴分治的时间是</a:t>
            </a:r>
            <a:r>
              <a:rPr lang="en-US" altLang="zh-CN" b="1" dirty="0">
                <a:solidFill>
                  <a:srgbClr val="000000"/>
                </a:solidFill>
                <a:latin typeface="Times New Roman" panose="02020603050405020304" pitchFamily="18" charset="0"/>
                <a:ea typeface="宋体" panose="02010600030101010101" pitchFamily="2" charset="-122"/>
              </a:rPr>
              <a:t>1947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年，排除</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pic>
        <p:nvPicPr>
          <p:cNvPr id="3" name="24解析.eps" descr="id:2147490109;FounderCES"/>
          <p:cNvPicPr/>
          <p:nvPr/>
        </p:nvPicPr>
        <p:blipFill>
          <a:blip r:embed="rId2"/>
          <a:stretch>
            <a:fillRect/>
          </a:stretch>
        </p:blipFill>
        <p:spPr>
          <a:xfrm>
            <a:off x="537446" y="2223381"/>
            <a:ext cx="807720" cy="287655"/>
          </a:xfrm>
          <a:prstGeom prst="rect">
            <a:avLst/>
          </a:prstGeom>
        </p:spPr>
      </p:pic>
    </p:spTree>
    <p:extLst>
      <p:ext uri="{BB962C8B-B14F-4D97-AF65-F5344CB8AC3E}">
        <p14:creationId xmlns:p14="http://schemas.microsoft.com/office/powerpoint/2010/main" val="37667320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第二次世界大战</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后</a:t>
            </a:r>
            <a:r>
              <a:rPr lang="zh-CN"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亚非拉民族独立运动的特点及影响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）具有前所未有的规模和空前的广泛性：时间长，持续半个世纪；范围广，并且不断向纵深发展。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）取得了前所未有的胜利：亚非殖民地半殖民地全部获得独立，帝国主义殖民体系彻底崩溃，发展中国家崛起，有力地冲击了两极格局。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）建立了社会主义和民族主义两类国家体系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点a2.eps" descr="id:2147490116;FounderCES"/>
          <p:cNvPicPr/>
          <p:nvPr/>
        </p:nvPicPr>
        <p:blipFill>
          <a:blip r:embed="rId2"/>
          <a:stretch>
            <a:fillRect/>
          </a:stretch>
        </p:blipFill>
        <p:spPr>
          <a:xfrm>
            <a:off x="478582" y="889580"/>
            <a:ext cx="1278255" cy="359410"/>
          </a:xfrm>
          <a:prstGeom prst="rect">
            <a:avLst/>
          </a:prstGeom>
        </p:spPr>
      </p:pic>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4891"/>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）大多数国家是通过和平方式取得胜利的。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）多数国家独立后，仍然与原宗主国保持着密切的经济、政治和军事联系。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）战后的民族独立运动具有互相支持、互相援助的特点。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综上，二战后亚非拉民族独立运动呈现出时间跨度长、范围广泛、成果显著、社会主义倾向以及和平方式为主的新的特点。这些特点标志着该时期的民族独立运动与以往有所不同，具有更加深远的影响和意义。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888250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）它直接导致了野蛮的殖民主义制度的最终瓦解，搬掉了阻碍人类社会前进的绊脚石，是伟大的历史性进步。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）亚非拉民族解放运动牵制了帝国主义的力量，支援了社会主义国家的壮大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）亚非拉新独立国家普遍奉行反对帝国主义侵略与霸权的政策，是维护战后世界和平的重要力量。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）亚非拉新独立国家相继走上世界政治舞台，为发展中国家的兴起打下了基础，并成为改变战后世界战略格局的重要因素。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578835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湖南长沙二模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年，撒哈拉以南非洲的数十位学者在某期刊联合发文指出：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我们的经济学模型仍套用西方的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现代化理论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，社会学分析框架依赖法国结构主义，甚至连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本土化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理论本身也是源自欧美的学术概念。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这种反思反映出（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全球治理体系的公平性显著提升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后殖民时代的文化依附性依然存在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非洲的区域一体化进程受到阻碍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非洲地区的民族独立意识逐渐觉醒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5354497"/>
            <a:ext cx="807720" cy="287655"/>
          </a:xfrm>
          <a:prstGeom prst="rect">
            <a:avLst/>
          </a:prstGeom>
        </p:spPr>
      </p:pic>
      <p:sp>
        <p:nvSpPr>
          <p:cNvPr id="6" name="矩形 5"/>
          <p:cNvSpPr/>
          <p:nvPr/>
        </p:nvSpPr>
        <p:spPr>
          <a:xfrm>
            <a:off x="1435758" y="5271591"/>
            <a:ext cx="389850" cy="461665"/>
          </a:xfrm>
          <a:prstGeom prst="rect">
            <a:avLst/>
          </a:prstGeom>
        </p:spPr>
        <p:txBody>
          <a:bodyPr wrap="none">
            <a:spAutoFit/>
          </a:bodyPr>
          <a:lstStyle/>
          <a:p>
            <a:r>
              <a:rPr lang="en-US" altLang="zh-CN" sz="2400" dirty="0" smtClean="0">
                <a:solidFill>
                  <a:srgbClr val="000000"/>
                </a:solidFill>
              </a:rPr>
              <a:t>B</a:t>
            </a:r>
            <a:endParaRPr lang="zh-CN" altLang="en-US" sz="2400" dirty="0"/>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材料并结合所学知识可知，学者批判的核心是非洲学术对西方理论的路径依赖，即使在政治独立后，文化领域仍受殖民历史影响，体现了后殖民时期文化依附的持续性，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正确；材料未涉及全球治理体系（</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如国际组织、规则制定等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）的公平性讨论，排除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；材料讨论的是学术理论的来源问题，而非非洲内部的经济、政治一体化，排除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；非洲民族独立意识在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世纪中期已通过独立运动实现，排除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09;FounderCES"/>
          <p:cNvPicPr/>
          <p:nvPr/>
        </p:nvPicPr>
        <p:blipFill>
          <a:blip r:embed="rId2"/>
          <a:stretch>
            <a:fillRect/>
          </a:stretch>
        </p:blipFill>
        <p:spPr>
          <a:xfrm>
            <a:off x="478582" y="1923496"/>
            <a:ext cx="807720" cy="287655"/>
          </a:xfrm>
          <a:prstGeom prst="rect">
            <a:avLst/>
          </a:prstGeom>
        </p:spPr>
      </p:pic>
    </p:spTree>
    <p:extLst>
      <p:ext uri="{BB962C8B-B14F-4D97-AF65-F5344CB8AC3E}">
        <p14:creationId xmlns:p14="http://schemas.microsoft.com/office/powerpoint/2010/main" val="15896160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5008230"/>
          </a:xfrm>
        </p:spPr>
        <p:txBody>
          <a:bodyPr/>
          <a:lstStyle/>
          <a:p>
            <a:pPr hangingPunct="0">
              <a:spcAft>
                <a:spcPts val="0"/>
              </a:spcAft>
              <a:tabLst>
                <a:tab pos="630555" algn="l"/>
              </a:tabLst>
            </a:pP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二战后世界殖民体系瓦解的原因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亚洲所有殖民地都在战后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年内成为独立国家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非洲所有殖民地都在战后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年内成为独立国家。出现这一意想不到的结局的一个原因是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第二次世界大战期间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最初的殖民主义列强空前地衰落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同样重要的是反帝国主义的民主主义情绪在诸帝国国内得到发展。此外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战后的两个头等强国美国和苏联对在损害战败的敌人和被削弱的盟国的情况下获取海外殖民地并不感兴趣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这种情况也有助于殖民地革命。由于日本人以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亚洲人的亚洲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为口号进行宣传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所以西方帝国主义的政治基础也遭到了破坏。第二次世界大战期间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由于数百万殖民地居民在同盟国和日本的军队和劳动营中服役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这种世界范围的殖民地觉醒得到了进一步的促进</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dirty="0"/>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lvl="0" hangingPunct="0">
              <a:spcAft>
                <a:spcPts val="0"/>
              </a:spcAft>
              <a:tabLst>
                <a:tab pos="63055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如同在第一次世界大战期间一样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老百姓不仅受到了某些地区的战争造成的穷困和苦难的影响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而且还受到了同盟国关于自由和民族自决的宣传的影响。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r"/>
            <a:r>
              <a:rPr lang="en-US" altLang="zh-CN" b="1" dirty="0">
                <a:solidFill>
                  <a:srgbClr val="000000"/>
                </a:solidFill>
                <a:latin typeface="仿宋" panose="02010609060101010101" pitchFamily="49" charset="-122"/>
                <a:cs typeface="Times New Roman" panose="02020603050405020304" pitchFamily="18" charset="0"/>
              </a:rPr>
              <a:t>——</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斯塔夫里阿诺斯</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《全球通史》</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以美国为中心的当代资本主义体系建立在高度发达的科学技术基础上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资本的流动和世界市场的拓展不再局限于原来的领土范畴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而是更多地表现出超地域的全球网络特征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在这种条件下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对世界经济的控制已不需要以有形的殖民地为前提。为了把民族解放运动纳入世界革命运动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组成世界范围的反帝统一战线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以苏联为首的社会主义阵营在巩固自身安全的前提下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对殖民地的民族独立斗争给予了积极支持和大力援助。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摘编自王斯德主编</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《世界通史》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殖民体系的崩溃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亚洲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）印度独立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领导：国大党领袖</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甘地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、尼赫鲁和穆斯林联盟领袖真纳。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年，印度和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巴基斯坦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分别成为独立的自治领。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年代，两国都成为共和国。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）亚洲殖民体系瓦解：印度独立前后，印度尼西亚等国也纷纷独立，帝国主义在亚洲的殖民体系瓦解。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275286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主要是从第二次世界大战的角度全面分析战后世界殖民体系崩溃的原因，首先从西欧、美苏、日本等在战后的变化及对亚非拉殖民地的态度展开分析，然后从殖民地人民在第二次世界大战影响下发生的变化展开分析。史料二主要从二战后世界经济发展的特点及苏联支持方面进行分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2273614" y="2200868"/>
            <a:ext cx="957308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通过史料，深刻理解世界殖民体系瓦解的原因。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1654164"/>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历史解释、唯物史观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1792700"/>
            <a:ext cx="1186180" cy="359410"/>
          </a:xfrm>
          <a:prstGeom prst="rect">
            <a:avLst/>
          </a:prstGeom>
        </p:spPr>
      </p:pic>
      <p:pic>
        <p:nvPicPr>
          <p:cNvPr id="5" name="选材意图.eps" descr="id:2147490172;FounderCES"/>
          <p:cNvPicPr/>
          <p:nvPr/>
        </p:nvPicPr>
        <p:blipFill>
          <a:blip r:embed="rId3"/>
          <a:stretch>
            <a:fillRect/>
          </a:stretch>
        </p:blipFill>
        <p:spPr>
          <a:xfrm>
            <a:off x="1087434" y="2345068"/>
            <a:ext cx="1186180" cy="359410"/>
          </a:xfrm>
          <a:prstGeom prst="rect">
            <a:avLst/>
          </a:prstGeom>
        </p:spPr>
      </p:pic>
      <p:pic>
        <p:nvPicPr>
          <p:cNvPr id="7" name="史料解读.eps" descr="id:2147490179;FounderCES"/>
          <p:cNvPicPr/>
          <p:nvPr/>
        </p:nvPicPr>
        <p:blipFill>
          <a:blip r:embed="rId4"/>
          <a:stretch>
            <a:fillRect/>
          </a:stretch>
        </p:blipFill>
        <p:spPr>
          <a:xfrm>
            <a:off x="1080570" y="2896884"/>
            <a:ext cx="1186180" cy="359410"/>
          </a:xfrm>
          <a:prstGeom prst="rect">
            <a:avLst/>
          </a:prstGeom>
        </p:spPr>
      </p:pic>
    </p:spTree>
    <p:extLst>
      <p:ext uri="{BB962C8B-B14F-4D97-AF65-F5344CB8AC3E}">
        <p14:creationId xmlns:p14="http://schemas.microsoft.com/office/powerpoint/2010/main" val="4046191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非洲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）埃及独立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年，埃及共和国成立。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年，埃及总统纳赛尔宣布收回</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苏伊士运河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）阿尔及利亚独立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年，阿尔及利亚成立民族解放阵线，领导反法斗争。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戴高乐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政府不得不调整对阿尔及利亚的殖民政策，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年，阿尔及利亚独立。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非洲年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1960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个非洲国家独立，这一年被称为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非洲年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）殖民帝国崩溃：到</a:t>
            </a:r>
            <a:r>
              <a:rPr lang="en-US" altLang="zh-CN" b="1" dirty="0">
                <a:solidFill>
                  <a:srgbClr val="000000"/>
                </a:solidFill>
                <a:latin typeface="Times New Roman" panose="02020603050405020304" pitchFamily="18" charset="0"/>
                <a:ea typeface="宋体" panose="02010600030101010101" pitchFamily="2" charset="-122"/>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rPr>
              <a:t>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年代末，非洲的独立国家已达</a:t>
            </a:r>
            <a:r>
              <a:rPr lang="en-US" altLang="zh-CN" b="1" dirty="0">
                <a:solidFill>
                  <a:srgbClr val="000000"/>
                </a:solidFill>
                <a:latin typeface="Times New Roman" panose="02020603050405020304" pitchFamily="18" charset="0"/>
                <a:ea typeface="宋体" panose="02010600030101010101" pitchFamily="2" charset="-122"/>
              </a:rPr>
              <a:t>41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个。英、法、比、葡等国在非洲的殖民帝国彻底崩溃。</a:t>
            </a:r>
            <a:endParaRPr lang="zh-CN" altLang="en-US" dirty="0"/>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拉丁美洲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）古巴革命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卡斯特罗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领导古巴革命力量推翻了美国扶植的傀儡政权。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年，卡斯特罗宣布古巴是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社会主义国家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）巴拿马人民的斗争：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年，巴拿马人民从美国手中收回了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巴拿马运河区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的全部主权。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第二次世界大战后的几十年间，一大批国家摆脱了殖民统治获得独立，彻底瓦解了世界殖民体系。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321631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发展中国家</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的成就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：发展中国家，又称</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第三世界</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，是指原来的殖民地半殖民地国家取得独立后建立的拥有完整主权的新兴民族国家。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亚洲发展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年代，新加坡、韩国等亚洲国家成为新兴工业化国家。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）沙特阿拉伯、科威特等海湾产油国出现了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石油繁荣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和经济起飞。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1522367"/>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70318"/>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新加坡国家治理模式的主要特点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政治治理上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坚持人治与法治相结合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奉行精英治理下的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托管式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经济治理上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坚持政府与市场相结合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政府积极服务市场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到位而不越位。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社会治理上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相结合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构建政府、社会、个人参与支持配合的立体式、协作式治理模式。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核心价值体系建设上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坚持价值信仰与基本国情相结合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不断强化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新加坡</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名师点睛.eps" descr="id:2147493412;FounderCES"/>
          <p:cNvPicPr/>
          <p:nvPr/>
        </p:nvPicPr>
        <p:blipFill>
          <a:blip r:embed="rId2"/>
          <a:stretch>
            <a:fillRect/>
          </a:stretch>
        </p:blipFill>
        <p:spPr>
          <a:xfrm>
            <a:off x="550590" y="1491565"/>
            <a:ext cx="1540510" cy="359410"/>
          </a:xfrm>
          <a:prstGeom prst="rect">
            <a:avLst/>
          </a:prstGeom>
        </p:spPr>
      </p:pic>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792239"/>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非洲发展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：非洲国家独立后，经济一度发展较快；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年代中期以后，经济发展陷入困境；经过调整，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年代中期，经济又开始增长。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拉丁美洲发展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）巴西、墨西哥、阿根廷等国家基本实现了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工业化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）大多数拉美国家属于中等收入国家。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15548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发展中国家</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面临的挑战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面临的问题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）亚洲一些国家过分依赖</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国际资本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和国际市场，承受风险的能力较差。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）拉丁美洲各国过于依赖出口贸易和外资，欠下巨额</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外债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，影响了发展。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）非洲到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世纪初，近一半人口仍生活在贫困线以下。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面临的挑战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）不平等的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国际经济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旧秩序。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）地区冲突和政局动荡。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）发展中国家自身存在政策失误、人口过快增长、社会两极分化、贪污腐败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829864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8831"/>
            <a:ext cx="11485848" cy="2238241"/>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发展中国家迎接挑战的对策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积极参与全球和区域经济合作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努力推动国际经济秩序的改革。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切实加强自身的发展与进步不断提升本国的综合实力。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采取谨慎态度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逐步开放金融市场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规避金融危机的冲击。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拓展延伸.eps" descr="id:2147490066;FounderCES"/>
          <p:cNvPicPr/>
          <p:nvPr/>
        </p:nvPicPr>
        <p:blipFill>
          <a:blip r:embed="rId2"/>
          <a:stretch>
            <a:fillRect/>
          </a:stretch>
        </p:blipFill>
        <p:spPr>
          <a:xfrm>
            <a:off x="390874" y="1982291"/>
            <a:ext cx="1815465" cy="359410"/>
          </a:xfrm>
          <a:prstGeom prst="rect">
            <a:avLst/>
          </a:prstGeom>
        </p:spPr>
      </p:pic>
    </p:spTree>
    <p:extLst>
      <p:ext uri="{BB962C8B-B14F-4D97-AF65-F5344CB8AC3E}">
        <p14:creationId xmlns:p14="http://schemas.microsoft.com/office/powerpoint/2010/main" val="310024869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1468</TotalTime>
  <Words>1666</Words>
  <Application>Microsoft Office PowerPoint</Application>
  <PresentationFormat>自定义</PresentationFormat>
  <Paragraphs>97</Paragraphs>
  <Slides>20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444</cp:revision>
  <dcterms:created xsi:type="dcterms:W3CDTF">2020-11-06T05:24:00Z</dcterms:created>
  <dcterms:modified xsi:type="dcterms:W3CDTF">2025-10-11T16:29:33Z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